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107" d="100"/>
          <a:sy n="107" d="100"/>
        </p:scale>
        <p:origin x="172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426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787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151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707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583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78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936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680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578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397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702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45F49-488E-4648-ADD4-B190FF83FF48}" type="datetimeFigureOut">
              <a:rPr lang="es-CO" smtClean="0"/>
              <a:t>14/08/2023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EBAE-CDAC-4D0E-9214-71C61AE6A69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162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61864" y="1844824"/>
            <a:ext cx="6908304" cy="1470025"/>
          </a:xfrm>
        </p:spPr>
        <p:txBody>
          <a:bodyPr>
            <a:normAutofit fontScale="90000"/>
          </a:bodyPr>
          <a:lstStyle/>
          <a:p>
            <a:r>
              <a:rPr lang="es-CO" b="1" dirty="0">
                <a:latin typeface="Century Gothic" panose="020B0502020202020204" pitchFamily="34" charset="0"/>
              </a:rPr>
              <a:t>ESTRATEGIA HÍBRIDA EN EL PROCESO LECTO-ESCRITOR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05388" y="3645024"/>
            <a:ext cx="6368752" cy="720080"/>
          </a:xfrm>
        </p:spPr>
        <p:txBody>
          <a:bodyPr>
            <a:normAutofit/>
          </a:bodyPr>
          <a:lstStyle/>
          <a:p>
            <a:r>
              <a:rPr lang="es-CO" sz="2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Docente </a:t>
            </a:r>
            <a:r>
              <a:rPr lang="es-CO" sz="28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Esthela</a:t>
            </a:r>
            <a:r>
              <a:rPr lang="es-CO" sz="2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CO" sz="28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Leyton</a:t>
            </a:r>
            <a:r>
              <a:rPr lang="es-CO" sz="28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Montero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69" t="-3296" r="-5164" b="-2380"/>
          <a:stretch>
            <a:fillRect/>
          </a:stretch>
        </p:blipFill>
        <p:spPr bwMode="auto">
          <a:xfrm>
            <a:off x="371148" y="688481"/>
            <a:ext cx="1392540" cy="1306771"/>
          </a:xfrm>
          <a:prstGeom prst="rect">
            <a:avLst/>
          </a:prstGeom>
          <a:noFill/>
        </p:spPr>
      </p:pic>
      <p:pic>
        <p:nvPicPr>
          <p:cNvPr id="1028" name="Picture 4" descr="https://static9.depositphotos.com/1441191/1170/v/950/depositphotos_11704863-stock-illustration-kid-reading-open-book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05064"/>
            <a:ext cx="3814613" cy="25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92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488832" cy="576064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s-CO" b="1" dirty="0">
                <a:solidFill>
                  <a:schemeClr val="tx1"/>
                </a:solidFill>
                <a:latin typeface="Century Gothic" panose="020B0502020202020204" pitchFamily="34" charset="0"/>
              </a:rPr>
              <a:t>OBJETIVO</a:t>
            </a:r>
          </a:p>
          <a:p>
            <a:pPr>
              <a:spcBef>
                <a:spcPts val="0"/>
              </a:spcBef>
            </a:pPr>
            <a:endParaRPr lang="es-CO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CO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Fortalecer el proceso </a:t>
            </a:r>
            <a:r>
              <a:rPr lang="es-CO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 en los estudiantes que presentan dificultades.</a:t>
            </a:r>
          </a:p>
          <a:p>
            <a:pPr>
              <a:spcBef>
                <a:spcPts val="0"/>
              </a:spcBef>
            </a:pPr>
            <a:endParaRPr lang="es-CO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s-CO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s-CO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PROBLEMÁTICA</a:t>
            </a:r>
          </a:p>
          <a:p>
            <a:pPr>
              <a:spcBef>
                <a:spcPts val="0"/>
              </a:spcBef>
            </a:pPr>
            <a:endParaRPr lang="es-CO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CO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Teniendo en cuenta las dificultades presentadas en el proceso </a:t>
            </a:r>
            <a:r>
              <a:rPr lang="es-CO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 en los tiempos de pandemia y post pandemia en algunos estudiantes del grado 3°C que estaban por debajo del nivel de sus compañeros, se buscó implementar una estrategia que permitiera nivelarlos.</a:t>
            </a:r>
          </a:p>
          <a:p>
            <a:pPr algn="just">
              <a:spcBef>
                <a:spcPts val="0"/>
              </a:spcBef>
            </a:pPr>
            <a:endParaRPr lang="es-CO" sz="3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CO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Ejemplos</a:t>
            </a:r>
          </a:p>
        </p:txBody>
      </p:sp>
      <p:pic>
        <p:nvPicPr>
          <p:cNvPr id="4" name="Picture 4" descr="https://static9.depositphotos.com/1441191/1170/v/950/depositphotos_11704863-stock-illustration-kid-reading-open-boo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373216"/>
            <a:ext cx="1978409" cy="131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62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76864" cy="5472608"/>
          </a:xfrm>
        </p:spPr>
        <p:txBody>
          <a:bodyPr>
            <a:normAutofit lnSpcReduction="10000"/>
          </a:bodyPr>
          <a:lstStyle/>
          <a:p>
            <a:r>
              <a:rPr lang="es-CO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ESTRATEGIA</a:t>
            </a:r>
          </a:p>
          <a:p>
            <a:endParaRPr lang="es-CO" sz="17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indent="-273050" algn="just">
              <a:buAutoNum type="arabicPeriod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Se realizó diagnóstico y clasificación de los estudiantes en el proceso </a:t>
            </a:r>
            <a:r>
              <a:rPr lang="es-CO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 en el aula: estudiantes que ya reconocían algunas vocales y combinaciones y otros que no las identificaban o manifestaban haberlas olvidado.</a:t>
            </a:r>
          </a:p>
          <a:p>
            <a:pPr marL="273050" indent="-273050" algn="just">
              <a:buAutoNum type="arabicPeriod"/>
            </a:pPr>
            <a:endParaRPr lang="es-CO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Igualmente, con la primera prueba sobre el proceso lector que aplica el PTA, se detectó un gran número de estudiantes con bajo nivel, por lo tanto a partir de estos resultados se dividieron los grupos dejando en el grado 3°C los estudiantes que requerían un acompañamiento diferente para lograr la nivelación.</a:t>
            </a:r>
          </a:p>
        </p:txBody>
      </p:sp>
      <p:pic>
        <p:nvPicPr>
          <p:cNvPr id="5" name="Picture 4" descr="https://static9.depositphotos.com/1441191/1170/v/950/depositphotos_11704863-stock-illustration-kid-reading-open-boo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157192"/>
            <a:ext cx="2088232" cy="139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62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76864" cy="6048672"/>
          </a:xfrm>
        </p:spPr>
        <p:txBody>
          <a:bodyPr>
            <a:normAutofit/>
          </a:bodyPr>
          <a:lstStyle/>
          <a:p>
            <a:r>
              <a:rPr lang="es-CO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ESTRATEGIA</a:t>
            </a:r>
          </a:p>
          <a:p>
            <a:pPr marL="273050" indent="-273050" algn="just">
              <a:buAutoNum type="arabicPeriod"/>
            </a:pPr>
            <a:endParaRPr lang="es-CO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indent="-27305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2. Con los estudiantes que no reconocían vocales ni combinaciones se optó por utilizar el material del “</a:t>
            </a:r>
            <a:r>
              <a:rPr lang="es-CO" sz="24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Método de los 20 días</a:t>
            </a: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”.</a:t>
            </a:r>
          </a:p>
          <a:p>
            <a:pPr marL="273050" indent="-273050" algn="just"/>
            <a:endParaRPr lang="es-CO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indent="-27305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3. Los estudiantes que reconocían algunas consonantes y combinaciones se utilizó el “</a:t>
            </a:r>
            <a:r>
              <a:rPr lang="es-CO" sz="24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Método del Estudiante Rezagado</a:t>
            </a: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”.</a:t>
            </a:r>
          </a:p>
          <a:p>
            <a:pPr marL="273050" indent="-273050" algn="just">
              <a:buAutoNum type="arabicPeriod"/>
            </a:pPr>
            <a:endParaRPr lang="es-CO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indent="-27305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4. Se contó con el apoyo de los acudientes en pandemia y post pandemia.</a:t>
            </a:r>
          </a:p>
          <a:p>
            <a:pPr marL="273050" indent="-273050" algn="just"/>
            <a:endParaRPr lang="es-CO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73050" indent="-27305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5. Las docentes del plan área de grado 3°C realizamos un trabajo conjunto, enfocado en contribuir en la nivelación de los estudiantes.</a:t>
            </a:r>
          </a:p>
        </p:txBody>
      </p:sp>
    </p:spTree>
    <p:extLst>
      <p:ext uri="{BB962C8B-B14F-4D97-AF65-F5344CB8AC3E}">
        <p14:creationId xmlns:p14="http://schemas.microsoft.com/office/powerpoint/2010/main" val="257864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848872" cy="5760640"/>
          </a:xfrm>
        </p:spPr>
        <p:txBody>
          <a:bodyPr>
            <a:normAutofit/>
          </a:bodyPr>
          <a:lstStyle/>
          <a:p>
            <a:r>
              <a:rPr lang="es-CO" sz="2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EVALUACIÓN DE LA ESTRATEGIA</a:t>
            </a:r>
          </a:p>
          <a:p>
            <a:endParaRPr lang="es-CO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El proceso de evaluación fue continuo, se realizaba seguimiento y acompañamiento constante a estudiantes y acudientes que apoyaban el proceso </a:t>
            </a:r>
            <a:r>
              <a:rPr lang="es-CO" sz="2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Los estudiantes de servicio social realizaban apoyo personalizado a los estudiantes, con orientación de la docente.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La prueba del proceso de lectura realizado por el PTA permitió obtener un diagnóstico y un resultado comparativo en el avance de cada estudiante.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Antes de culminar el primer periodo académico del año 2022 los estudiantes se encontraban nivelados, lo que permitió trabajar con los textos del PTA y poder avanzar en las demás asignaturas.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CO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Al alcanzar un mejor nivel en el proceso lector, los estudiantes se encontraban con mayor motivación.</a:t>
            </a:r>
          </a:p>
          <a:p>
            <a:pPr algn="just"/>
            <a:endParaRPr lang="es-CO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306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889392"/>
            <a:ext cx="7344816" cy="3240360"/>
          </a:xfrm>
        </p:spPr>
        <p:txBody>
          <a:bodyPr>
            <a:normAutofit/>
          </a:bodyPr>
          <a:lstStyle/>
          <a:p>
            <a:r>
              <a:rPr lang="es-CO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MATERIALES UTILIZADOS</a:t>
            </a:r>
          </a:p>
          <a:p>
            <a:endParaRPr lang="es-CO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Método de los 20 días.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Método del estudiante rezagado.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Método Global.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Método fonético.</a:t>
            </a:r>
          </a:p>
          <a:p>
            <a:pPr algn="just"/>
            <a:endParaRPr lang="es-CO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6256" y="908720"/>
            <a:ext cx="1944216" cy="268301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16216" y="3789040"/>
            <a:ext cx="1998222" cy="2664296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827584" y="4374961"/>
            <a:ext cx="47648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>
                <a:latin typeface="Century Gothic" panose="020B0502020202020204" pitchFamily="34" charset="0"/>
              </a:rPr>
              <a:t>Cada estudiante contaba con su material de fotocopias, los cuales fueron subsidiados por acudientes, directivos y docente.</a:t>
            </a:r>
          </a:p>
        </p:txBody>
      </p:sp>
    </p:spTree>
    <p:extLst>
      <p:ext uri="{BB962C8B-B14F-4D97-AF65-F5344CB8AC3E}">
        <p14:creationId xmlns:p14="http://schemas.microsoft.com/office/powerpoint/2010/main" val="1048629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 fontScale="92500" lnSpcReduction="20000"/>
          </a:bodyPr>
          <a:lstStyle/>
          <a:p>
            <a:r>
              <a:rPr lang="es-CO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RESULTADOS DE LA ESTRATEGIA</a:t>
            </a:r>
          </a:p>
          <a:p>
            <a:endParaRPr lang="es-CO" sz="19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La estrategia de nivelación en el proceso </a:t>
            </a:r>
            <a:r>
              <a:rPr lang="es-CO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 con los estudiantes de grado 3°C, fue conocido por los directivos y la comunidad de docentes de Básica Primaria.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En la aplicación de la segunda prueba de lectura del PTA se evidenció un avance significativo en los estudiantes.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Teniendo en cuenta los resultados de la experiencia, algunos docentes decidieron replicarla en sus respectivos grados o con los estudiantes acompañados y lograron obtener buenos resultados en poco tiempo.</a:t>
            </a:r>
          </a:p>
          <a:p>
            <a:pPr marL="355600" algn="just"/>
            <a:r>
              <a:rPr lang="es-CO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(Maestra de apoyo, Grados 1°, docente Julián Aguirre y algunos estudiantes de otros grados que presentaban dificultad).</a:t>
            </a:r>
          </a:p>
        </p:txBody>
      </p:sp>
    </p:spTree>
    <p:extLst>
      <p:ext uri="{BB962C8B-B14F-4D97-AF65-F5344CB8AC3E}">
        <p14:creationId xmlns:p14="http://schemas.microsoft.com/office/powerpoint/2010/main" val="1048629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776864" cy="5112568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s-CO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CONCLUSIONES</a:t>
            </a:r>
          </a:p>
          <a:p>
            <a:pPr>
              <a:spcBef>
                <a:spcPts val="0"/>
              </a:spcBef>
            </a:pPr>
            <a:endParaRPr lang="es-CO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Plantear una estrategia adecuada para los estudiantes con dificultades en el proceso </a:t>
            </a:r>
            <a:r>
              <a:rPr lang="es-CO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lecto</a:t>
            </a:r>
            <a:r>
              <a:rPr lang="es-CO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-escritor y contar con el apoyo de los acudientes en tiempos de pandemia y post pandemia, permitió obtener resultados positivos en poco tiempo.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CO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La estrategia obtuvo mejores resultados al tener los estudiantes en la </a:t>
            </a:r>
            <a:r>
              <a:rPr lang="es-CO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presencialidad</a:t>
            </a:r>
            <a:r>
              <a:rPr lang="es-CO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puesto que se pudo avanzar con mayor rapidez, permitiendo nivelar a los estudiantes y lograr que ellos y los acudientes se motivaran para continuar avanzado en otras asignaturas.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CO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La experiencia ha demostrado que funciona, puesto que fue replicada por otros docentes, obteniendo excelentes resultados.</a:t>
            </a:r>
          </a:p>
        </p:txBody>
      </p:sp>
      <p:pic>
        <p:nvPicPr>
          <p:cNvPr id="4" name="Picture 4" descr="https://static9.depositphotos.com/1441191/1170/v/950/depositphotos_11704863-stock-illustration-kid-reading-open-boo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905" y="5395044"/>
            <a:ext cx="2194433" cy="146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629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618</Words>
  <Application>Microsoft Office PowerPoint</Application>
  <PresentationFormat>Presentación en pantalla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Tema de Office</vt:lpstr>
      <vt:lpstr>ESTRATEGIA HÍBRIDA EN EL PROCESO LECTO-ESCRITOR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 HÍBRIDA EN EL PROCESO LECTO ESCRITOR</dc:title>
  <dc:creator>USER</dc:creator>
  <cp:lastModifiedBy>Sofia Lopez Sanchez</cp:lastModifiedBy>
  <cp:revision>30</cp:revision>
  <dcterms:created xsi:type="dcterms:W3CDTF">2023-01-17T14:48:22Z</dcterms:created>
  <dcterms:modified xsi:type="dcterms:W3CDTF">2023-08-15T01:48:47Z</dcterms:modified>
</cp:coreProperties>
</file>